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71" r:id="rId3"/>
    <p:sldId id="270" r:id="rId4"/>
    <p:sldId id="279" r:id="rId5"/>
    <p:sldId id="264" r:id="rId6"/>
    <p:sldId id="269" r:id="rId7"/>
    <p:sldId id="283" r:id="rId8"/>
    <p:sldId id="282" r:id="rId9"/>
    <p:sldId id="277" r:id="rId10"/>
    <p:sldId id="274" r:id="rId11"/>
    <p:sldId id="263" r:id="rId12"/>
    <p:sldId id="257" r:id="rId13"/>
    <p:sldId id="278" r:id="rId14"/>
    <p:sldId id="272" r:id="rId15"/>
    <p:sldId id="258" r:id="rId16"/>
    <p:sldId id="275" r:id="rId17"/>
    <p:sldId id="276" r:id="rId18"/>
    <p:sldId id="266" r:id="rId19"/>
    <p:sldId id="273" r:id="rId20"/>
    <p:sldId id="267" r:id="rId21"/>
    <p:sldId id="265" r:id="rId22"/>
    <p:sldId id="280" r:id="rId23"/>
    <p:sldId id="259" r:id="rId24"/>
    <p:sldId id="281" r:id="rId25"/>
    <p:sldId id="260" r:id="rId26"/>
    <p:sldId id="261" r:id="rId27"/>
    <p:sldId id="268" r:id="rId28"/>
    <p:sldId id="284" r:id="rId29"/>
    <p:sldId id="2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60" autoAdjust="0"/>
  </p:normalViewPr>
  <p:slideViewPr>
    <p:cSldViewPr snapToGrid="0">
      <p:cViewPr varScale="1">
        <p:scale>
          <a:sx n="69" d="100"/>
          <a:sy n="69" d="100"/>
        </p:scale>
        <p:origin x="12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BD3DA-B2D1-408D-87CF-09625A6DC097}" type="datetimeFigureOut">
              <a:rPr lang="en-CA" smtClean="0"/>
              <a:t>2024-05-09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329A6-C8D7-4C64-9576-8A0846EC776A}" type="slidenum">
              <a:rPr lang="en-CA" smtClean="0"/>
              <a:t>‹#›</a:t>
            </a:fld>
            <a:endParaRPr lang="en-CA"/>
          </a:p>
        </p:txBody>
      </p:sp>
    </p:spTree>
    <p:extLst>
      <p:ext uri="{BB962C8B-B14F-4D97-AF65-F5344CB8AC3E}">
        <p14:creationId xmlns:p14="http://schemas.microsoft.com/office/powerpoint/2010/main" val="8576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highlight>
                  <a:srgbClr val="FFFFFF"/>
                </a:highlight>
                <a:latin typeface="Arial" panose="020B0604020202020204" pitchFamily="34" charset="0"/>
              </a:rPr>
              <a:t>Often utilized for apprenticeships, SODOTO is an effective means to teach an in-demand technical skill or task to large volumes of students. The method is used to teach new procedures to engineers, law enforcement officers, medical students and practitioners. </a:t>
            </a:r>
            <a:r>
              <a:rPr lang="en-US" b="0" i="0" u="none" strike="noStrike" dirty="0">
                <a:solidFill>
                  <a:srgbClr val="000000"/>
                </a:solidFill>
                <a:effectLst/>
                <a:latin typeface="Times New Roman" panose="02020603050405020304" pitchFamily="18" charset="0"/>
              </a:rPr>
              <a:t>SODOTO</a:t>
            </a:r>
            <a:r>
              <a:rPr lang="en-US" b="0" i="0" dirty="0">
                <a:solidFill>
                  <a:srgbClr val="666666"/>
                </a:solidFill>
                <a:effectLst/>
                <a:highlight>
                  <a:srgbClr val="FFFFFF"/>
                </a:highlight>
                <a:latin typeface="Arial" panose="020B0604020202020204" pitchFamily="34" charset="0"/>
              </a:rPr>
              <a:t> is used also used frequently in field exercises in preparation for crisis situations and combat zones.</a:t>
            </a:r>
            <a:endParaRPr lang="en-CA" dirty="0"/>
          </a:p>
        </p:txBody>
      </p:sp>
      <p:sp>
        <p:nvSpPr>
          <p:cNvPr id="4" name="Slide Number Placeholder 3"/>
          <p:cNvSpPr>
            <a:spLocks noGrp="1"/>
          </p:cNvSpPr>
          <p:nvPr>
            <p:ph type="sldNum" sz="quarter" idx="5"/>
          </p:nvPr>
        </p:nvSpPr>
        <p:spPr/>
        <p:txBody>
          <a:bodyPr/>
          <a:lstStyle/>
          <a:p>
            <a:fld id="{DC0329A6-C8D7-4C64-9576-8A0846EC776A}" type="slidenum">
              <a:rPr lang="en-CA" smtClean="0"/>
              <a:t>13</a:t>
            </a:fld>
            <a:endParaRPr lang="en-CA"/>
          </a:p>
        </p:txBody>
      </p:sp>
    </p:spTree>
    <p:extLst>
      <p:ext uri="{BB962C8B-B14F-4D97-AF65-F5344CB8AC3E}">
        <p14:creationId xmlns:p14="http://schemas.microsoft.com/office/powerpoint/2010/main" val="135552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Jason Roberts : https://twitter.com/exojason?lang=en</a:t>
            </a:r>
          </a:p>
          <a:p>
            <a:r>
              <a:rPr lang="en-US" dirty="0"/>
              <a:t>Coder, entrepreneur, and podcaster </a:t>
            </a:r>
          </a:p>
          <a:p>
            <a:r>
              <a:rPr lang="en-US" dirty="0"/>
              <a:t>@techzing</a:t>
            </a:r>
          </a:p>
        </p:txBody>
      </p:sp>
      <p:sp>
        <p:nvSpPr>
          <p:cNvPr id="4" name="Slide Number Placeholder 3"/>
          <p:cNvSpPr>
            <a:spLocks noGrp="1"/>
          </p:cNvSpPr>
          <p:nvPr>
            <p:ph type="sldNum" sz="quarter" idx="5"/>
          </p:nvPr>
        </p:nvSpPr>
        <p:spPr/>
        <p:txBody>
          <a:bodyPr/>
          <a:lstStyle/>
          <a:p>
            <a:fld id="{DC0329A6-C8D7-4C64-9576-8A0846EC776A}" type="slidenum">
              <a:rPr lang="en-CA" smtClean="0"/>
              <a:t>15</a:t>
            </a:fld>
            <a:endParaRPr lang="en-CA"/>
          </a:p>
        </p:txBody>
      </p:sp>
    </p:spTree>
    <p:extLst>
      <p:ext uri="{BB962C8B-B14F-4D97-AF65-F5344CB8AC3E}">
        <p14:creationId xmlns:p14="http://schemas.microsoft.com/office/powerpoint/2010/main" val="312845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418F-6703-44C5-F19D-F85B670BD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2D2CFC-0A1A-6ECC-5760-FB3E9CA55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2C831C-22D9-BE85-3FF8-152573DCFB82}"/>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5" name="Footer Placeholder 4">
            <a:extLst>
              <a:ext uri="{FF2B5EF4-FFF2-40B4-BE49-F238E27FC236}">
                <a16:creationId xmlns:a16="http://schemas.microsoft.com/office/drawing/2014/main" id="{9DC069B6-E62D-C86B-A5E0-1481B6ADFA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7ED610-FD80-ABAE-9A58-ED9D3C7CEFE8}"/>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3620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3A67-4127-EEC8-80C9-32F44A6CC80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54C37A-1AB4-DC24-16C4-2F87F9AAFD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D26E9A6-5F83-9871-5C6B-0907A50D96DE}"/>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5" name="Footer Placeholder 4">
            <a:extLst>
              <a:ext uri="{FF2B5EF4-FFF2-40B4-BE49-F238E27FC236}">
                <a16:creationId xmlns:a16="http://schemas.microsoft.com/office/drawing/2014/main" id="{056C2858-D3D4-1EE8-2669-1AF57F46E2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848B35-9FE3-A748-655C-46562D06B5C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80460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D60419-5AA2-BCAC-7AFD-3E27D93538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32B11A5-F86F-BBDD-10E2-2A91257D6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8CEE03-2753-3D3A-C5A2-870406E0885A}"/>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5" name="Footer Placeholder 4">
            <a:extLst>
              <a:ext uri="{FF2B5EF4-FFF2-40B4-BE49-F238E27FC236}">
                <a16:creationId xmlns:a16="http://schemas.microsoft.com/office/drawing/2014/main" id="{73434301-F5A0-A7FE-80C1-A748F20ED8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A669AD-7A4C-E6AF-E457-DAD7C583F0D2}"/>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28747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923B-57A1-0A22-298C-003ED3ACE20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734065-5A85-860E-F063-E64B44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22E076-5A4C-2D76-764D-EF13456B5080}"/>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5" name="Footer Placeholder 4">
            <a:extLst>
              <a:ext uri="{FF2B5EF4-FFF2-40B4-BE49-F238E27FC236}">
                <a16:creationId xmlns:a16="http://schemas.microsoft.com/office/drawing/2014/main" id="{BAD548B2-63F2-8B8F-071A-9CCD2D7CAC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24BB09-621E-4ECA-DE81-4E80062BED79}"/>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68776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5D03-0FE4-0606-BECA-58884DD416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6382365-A821-5F1E-04E0-164CB7F166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3BC5F0-435A-1521-161A-D78F77F41A1A}"/>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5" name="Footer Placeholder 4">
            <a:extLst>
              <a:ext uri="{FF2B5EF4-FFF2-40B4-BE49-F238E27FC236}">
                <a16:creationId xmlns:a16="http://schemas.microsoft.com/office/drawing/2014/main" id="{B57BA553-9BFE-D378-8520-C53A9DFA8B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5E4AB13-52E6-5E75-C15D-78B88D6ADAD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50613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44BB-D02D-C4EA-F1E1-FF04015366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08E9A7B-67B0-5436-2853-856CDA9822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3318BD7-2AF5-72A9-F98E-10354341C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01D940A-35CE-D072-891E-80CA85C2EEEE}"/>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6" name="Footer Placeholder 5">
            <a:extLst>
              <a:ext uri="{FF2B5EF4-FFF2-40B4-BE49-F238E27FC236}">
                <a16:creationId xmlns:a16="http://schemas.microsoft.com/office/drawing/2014/main" id="{657C8C2C-ACE7-E0D9-CE89-19BD952AD9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137CCAD-4450-7C06-BB3E-787AE4D3EE7A}"/>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58064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DD16-F317-41B9-FAE0-148B1CE99B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8D4A00C-D179-F86C-C244-E8000BF7BF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D6D65F-9368-6F53-3930-444877162C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D8CB3EE-0739-490D-B0BA-60E6D0228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8F5F5-71FA-706D-B707-7E195B0D5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4DC7AFF-2966-F73E-54DA-516C9DB6ECE3}"/>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8" name="Footer Placeholder 7">
            <a:extLst>
              <a:ext uri="{FF2B5EF4-FFF2-40B4-BE49-F238E27FC236}">
                <a16:creationId xmlns:a16="http://schemas.microsoft.com/office/drawing/2014/main" id="{8BD2CA80-A6D2-E1CB-924A-044E7894561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805334A-54C6-62B8-5FBF-7E79097171B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73363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7A8-92CB-D3EF-0983-ECD10A4B7B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629CBE0-6ADD-7E15-8E42-00854593AB75}"/>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4" name="Footer Placeholder 3">
            <a:extLst>
              <a:ext uri="{FF2B5EF4-FFF2-40B4-BE49-F238E27FC236}">
                <a16:creationId xmlns:a16="http://schemas.microsoft.com/office/drawing/2014/main" id="{A6711611-A260-0D14-0DE4-EB29CC973E3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F13D5C4-DAF6-3DC7-B534-77C716F2CB2B}"/>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8284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AB860-A46D-C0EA-ADA4-E05145E27280}"/>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3" name="Footer Placeholder 2">
            <a:extLst>
              <a:ext uri="{FF2B5EF4-FFF2-40B4-BE49-F238E27FC236}">
                <a16:creationId xmlns:a16="http://schemas.microsoft.com/office/drawing/2014/main" id="{D3964A83-8C39-05F0-B80A-7B2AD20EDAF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FA5A2CD-4592-D5AA-0821-245F682BEC3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575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3E61-1692-348D-C000-2F99876B2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60E7067-B698-7281-E365-205F08364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8D5A28-664C-2767-7851-C20248B44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1C264-F92F-51A4-79BF-BE55C5C53AF3}"/>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6" name="Footer Placeholder 5">
            <a:extLst>
              <a:ext uri="{FF2B5EF4-FFF2-40B4-BE49-F238E27FC236}">
                <a16:creationId xmlns:a16="http://schemas.microsoft.com/office/drawing/2014/main" id="{DD724BED-9631-3DA7-2452-E0DCDADB994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F990B4-BDB4-ABF9-D813-1DC4866B8C3E}"/>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84106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A9F8-40C8-D963-0A96-BECC18C5E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4B35815-E50A-06F3-EE69-B1BA099A5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BB86CC-9F68-80B2-3233-2F1E645C4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8979B-6876-1FF0-0799-B5123EB82634}"/>
              </a:ext>
            </a:extLst>
          </p:cNvPr>
          <p:cNvSpPr>
            <a:spLocks noGrp="1"/>
          </p:cNvSpPr>
          <p:nvPr>
            <p:ph type="dt" sz="half" idx="10"/>
          </p:nvPr>
        </p:nvSpPr>
        <p:spPr/>
        <p:txBody>
          <a:bodyPr/>
          <a:lstStyle/>
          <a:p>
            <a:fld id="{413B6E00-3E16-4C50-89A7-B2B4440B9D0C}" type="datetimeFigureOut">
              <a:rPr lang="en-CA" smtClean="0"/>
              <a:t>2024-05-09</a:t>
            </a:fld>
            <a:endParaRPr lang="en-CA"/>
          </a:p>
        </p:txBody>
      </p:sp>
      <p:sp>
        <p:nvSpPr>
          <p:cNvPr id="6" name="Footer Placeholder 5">
            <a:extLst>
              <a:ext uri="{FF2B5EF4-FFF2-40B4-BE49-F238E27FC236}">
                <a16:creationId xmlns:a16="http://schemas.microsoft.com/office/drawing/2014/main" id="{BE59E2DA-EA5C-5151-B7EC-5E7D771DD84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3112F5-D7A9-EA13-8972-381BB8F69F8C}"/>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90790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DE55B-5A72-E75C-DD44-B3A346826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2A1462B-C863-2AC5-29E2-DA65A5E02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BE2008-308E-4484-2FD4-5F00BE1A4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B6E00-3E16-4C50-89A7-B2B4440B9D0C}" type="datetimeFigureOut">
              <a:rPr lang="en-CA" smtClean="0"/>
              <a:t>2024-05-09</a:t>
            </a:fld>
            <a:endParaRPr lang="en-CA"/>
          </a:p>
        </p:txBody>
      </p:sp>
      <p:sp>
        <p:nvSpPr>
          <p:cNvPr id="5" name="Footer Placeholder 4">
            <a:extLst>
              <a:ext uri="{FF2B5EF4-FFF2-40B4-BE49-F238E27FC236}">
                <a16:creationId xmlns:a16="http://schemas.microsoft.com/office/drawing/2014/main" id="{019B18F8-6F8D-D588-0419-C5FAD4096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2004160-4B08-AB2F-A0A8-A4200664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EDEB4-2D17-4F80-97A8-31226640B4DD}" type="slidenum">
              <a:rPr lang="en-CA" smtClean="0"/>
              <a:t>‹#›</a:t>
            </a:fld>
            <a:endParaRPr lang="en-CA"/>
          </a:p>
        </p:txBody>
      </p:sp>
    </p:spTree>
    <p:extLst>
      <p:ext uri="{BB962C8B-B14F-4D97-AF65-F5344CB8AC3E}">
        <p14:creationId xmlns:p14="http://schemas.microsoft.com/office/powerpoint/2010/main" val="2682194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jamesclear.com/atomic-habit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readme/guides/publishing-your-work" TargetMode="External"/><Relationship Id="rId2" Type="http://schemas.openxmlformats.org/officeDocument/2006/relationships/hyperlink" Target="https://www.swyx.io/create-luck" TargetMode="External"/><Relationship Id="rId1" Type="http://schemas.openxmlformats.org/officeDocument/2006/relationships/slideLayout" Target="../slideLayouts/slideLayout2.xml"/><Relationship Id="rId6" Type="http://schemas.openxmlformats.org/officeDocument/2006/relationships/hyperlink" Target="https://www.skmurphy.com/blog/2019/04/03/increase-your-luck-surface-area-to-get-more-customers/" TargetMode="External"/><Relationship Id="rId5" Type="http://schemas.openxmlformats.org/officeDocument/2006/relationships/hyperlink" Target="https://github.com/readme/guides/public-documentation" TargetMode="External"/><Relationship Id="rId4" Type="http://schemas.openxmlformats.org/officeDocument/2006/relationships/hyperlink" Target="https://modelthinkers.com/mental-model/surface-area-of-luc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EFD1-2CDF-15D0-09BF-19CD062DA90D}"/>
              </a:ext>
            </a:extLst>
          </p:cNvPr>
          <p:cNvSpPr>
            <a:spLocks noGrp="1"/>
          </p:cNvSpPr>
          <p:nvPr>
            <p:ph type="ctrTitle"/>
          </p:nvPr>
        </p:nvSpPr>
        <p:spPr>
          <a:xfrm>
            <a:off x="1140542" y="1122362"/>
            <a:ext cx="9969909" cy="2987521"/>
          </a:xfrm>
        </p:spPr>
        <p:txBody>
          <a:bodyPr>
            <a:normAutofit/>
          </a:bodyPr>
          <a:lstStyle/>
          <a:p>
            <a: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t>Talk-driven development</a:t>
            </a:r>
            <a:b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br>
            <a: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t>:  Teaching can be a superpower in software engineering</a:t>
            </a:r>
            <a:b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br>
            <a:endParaRPr lang="en-CA" sz="32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729C83A6-3927-D2C5-8F39-1BB346447BE5}"/>
              </a:ext>
            </a:extLst>
          </p:cNvPr>
          <p:cNvSpPr>
            <a:spLocks noGrp="1"/>
          </p:cNvSpPr>
          <p:nvPr>
            <p:ph type="subTitle" idx="1"/>
          </p:nvPr>
        </p:nvSpPr>
        <p:spPr>
          <a:xfrm>
            <a:off x="1445342" y="4257368"/>
            <a:ext cx="9222658" cy="1000432"/>
          </a:xfrm>
        </p:spPr>
        <p:txBody>
          <a:bodyPr/>
          <a:lstStyle/>
          <a:p>
            <a:endParaRPr lang="en-CA" dirty="0"/>
          </a:p>
          <a:p>
            <a:r>
              <a:rPr lang="en-CA" dirty="0"/>
              <a:t>Vaishnavi</a:t>
            </a:r>
          </a:p>
        </p:txBody>
      </p:sp>
    </p:spTree>
    <p:extLst>
      <p:ext uri="{BB962C8B-B14F-4D97-AF65-F5344CB8AC3E}">
        <p14:creationId xmlns:p14="http://schemas.microsoft.com/office/powerpoint/2010/main" val="10333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7D7B-C210-0269-6FDC-26A3B9769A60}"/>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E582F78D-E5BE-B92C-6A75-117AB71E92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9250" y="1825625"/>
            <a:ext cx="4313499" cy="4351338"/>
          </a:xfrm>
        </p:spPr>
      </p:pic>
    </p:spTree>
    <p:extLst>
      <p:ext uri="{BB962C8B-B14F-4D97-AF65-F5344CB8AC3E}">
        <p14:creationId xmlns:p14="http://schemas.microsoft.com/office/powerpoint/2010/main" val="296512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5" name="Content Placeholder 4">
            <a:extLst>
              <a:ext uri="{FF2B5EF4-FFF2-40B4-BE49-F238E27FC236}">
                <a16:creationId xmlns:a16="http://schemas.microsoft.com/office/drawing/2014/main" id="{1141A8B0-A68F-0B01-1E41-C3944090CF9A}"/>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992498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3" name="Content Placeholder 2">
            <a:extLst>
              <a:ext uri="{FF2B5EF4-FFF2-40B4-BE49-F238E27FC236}">
                <a16:creationId xmlns:a16="http://schemas.microsoft.com/office/drawing/2014/main" id="{9C61938C-7C02-5331-5286-B1C62D430057}"/>
              </a:ext>
            </a:extLst>
          </p:cNvPr>
          <p:cNvSpPr>
            <a:spLocks noGrp="1"/>
          </p:cNvSpPr>
          <p:nvPr>
            <p:ph idx="1"/>
          </p:nvPr>
        </p:nvSpPr>
        <p:spPr/>
        <p:txBody>
          <a:bodyPr/>
          <a:lstStyle/>
          <a:p>
            <a:r>
              <a:rPr lang="en-US" b="0" i="0" dirty="0">
                <a:solidFill>
                  <a:srgbClr val="1F2328"/>
                </a:solidFill>
                <a:effectLst/>
                <a:highlight>
                  <a:srgbClr val="FFFFFF"/>
                </a:highlight>
                <a:latin typeface="Mona Sans"/>
              </a:rPr>
              <a:t>Luck is when something unexpected and good happens to you. Unexpected and good. Who doesn’t want to increase the odds of something unexpected and good?</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How can we increase the odds of finding luck? By being a person who works in public. By doing work and being public about it, you build a reputation for yourself. You build a track record. You build a public body of work that speaks on your behalf better than any resume ever could.</a:t>
            </a:r>
            <a:endParaRPr lang="en-CA" dirty="0"/>
          </a:p>
        </p:txBody>
      </p:sp>
    </p:spTree>
    <p:extLst>
      <p:ext uri="{BB962C8B-B14F-4D97-AF65-F5344CB8AC3E}">
        <p14:creationId xmlns:p14="http://schemas.microsoft.com/office/powerpoint/2010/main" val="2397863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CCE4-8CE8-D330-D795-F2DA26E5D4B6}"/>
              </a:ext>
            </a:extLst>
          </p:cNvPr>
          <p:cNvSpPr>
            <a:spLocks noGrp="1"/>
          </p:cNvSpPr>
          <p:nvPr>
            <p:ph type="title"/>
          </p:nvPr>
        </p:nvSpPr>
        <p:spPr/>
        <p:txBody>
          <a:bodyPr/>
          <a:lstStyle/>
          <a:p>
            <a:r>
              <a:rPr lang="en-CA" dirty="0"/>
              <a:t>SODOTO </a:t>
            </a:r>
          </a:p>
        </p:txBody>
      </p:sp>
      <p:sp>
        <p:nvSpPr>
          <p:cNvPr id="3" name="Content Placeholder 2">
            <a:extLst>
              <a:ext uri="{FF2B5EF4-FFF2-40B4-BE49-F238E27FC236}">
                <a16:creationId xmlns:a16="http://schemas.microsoft.com/office/drawing/2014/main" id="{58C532FB-4146-7E00-D4B5-CB9D2E1F97B1}"/>
              </a:ext>
            </a:extLst>
          </p:cNvPr>
          <p:cNvSpPr>
            <a:spLocks noGrp="1"/>
          </p:cNvSpPr>
          <p:nvPr>
            <p:ph idx="1"/>
          </p:nvPr>
        </p:nvSpPr>
        <p:spPr/>
        <p:txBody>
          <a:bodyPr/>
          <a:lstStyle/>
          <a:p>
            <a:pPr algn="l">
              <a:buFont typeface="Arial" panose="020B0604020202020204" pitchFamily="34" charset="0"/>
              <a:buChar char="•"/>
            </a:pPr>
            <a:r>
              <a:rPr lang="en-US" b="1" i="0" dirty="0">
                <a:solidFill>
                  <a:srgbClr val="242424"/>
                </a:solidFill>
                <a:effectLst/>
                <a:highlight>
                  <a:srgbClr val="FFFFFF"/>
                </a:highlight>
                <a:latin typeface="source-serif-pro"/>
              </a:rPr>
              <a:t>See one</a:t>
            </a:r>
            <a:r>
              <a:rPr lang="en-US" b="0" i="0" dirty="0">
                <a:solidFill>
                  <a:srgbClr val="242424"/>
                </a:solidFill>
                <a:effectLst/>
                <a:highlight>
                  <a:srgbClr val="FFFFFF"/>
                </a:highlight>
                <a:latin typeface="source-serif-pro"/>
              </a:rPr>
              <a:t> — See a procedure and observe how it’s done.</a:t>
            </a:r>
          </a:p>
          <a:p>
            <a:pPr algn="l">
              <a:buFont typeface="Arial" panose="020B0604020202020204" pitchFamily="34" charset="0"/>
              <a:buChar char="•"/>
            </a:pPr>
            <a:r>
              <a:rPr lang="en-US" b="1" i="0" dirty="0">
                <a:solidFill>
                  <a:srgbClr val="242424"/>
                </a:solidFill>
                <a:effectLst/>
                <a:highlight>
                  <a:srgbClr val="FFFFFF"/>
                </a:highlight>
                <a:latin typeface="source-serif-pro"/>
              </a:rPr>
              <a:t>Do one</a:t>
            </a:r>
            <a:r>
              <a:rPr lang="en-US" b="0" i="0" dirty="0">
                <a:solidFill>
                  <a:srgbClr val="242424"/>
                </a:solidFill>
                <a:effectLst/>
                <a:highlight>
                  <a:srgbClr val="FFFFFF"/>
                </a:highlight>
                <a:latin typeface="source-serif-pro"/>
              </a:rPr>
              <a:t> — Do the procedure and practice it.</a:t>
            </a:r>
          </a:p>
          <a:p>
            <a:pPr algn="l">
              <a:buFont typeface="Arial" panose="020B0604020202020204" pitchFamily="34" charset="0"/>
              <a:buChar char="•"/>
            </a:pPr>
            <a:r>
              <a:rPr lang="en-US" b="1" i="0" dirty="0">
                <a:solidFill>
                  <a:srgbClr val="242424"/>
                </a:solidFill>
                <a:effectLst/>
                <a:highlight>
                  <a:srgbClr val="FFFFFF"/>
                </a:highlight>
                <a:latin typeface="source-serif-pro"/>
              </a:rPr>
              <a:t>Teach one — </a:t>
            </a:r>
            <a:r>
              <a:rPr lang="en-US" b="0" i="0" dirty="0">
                <a:solidFill>
                  <a:srgbClr val="242424"/>
                </a:solidFill>
                <a:effectLst/>
                <a:highlight>
                  <a:srgbClr val="FFFFFF"/>
                </a:highlight>
                <a:latin typeface="source-serif-pro"/>
              </a:rPr>
              <a:t>Teach someone else how to do the procedure.</a:t>
            </a:r>
          </a:p>
          <a:p>
            <a:pPr algn="l">
              <a:buFont typeface="Arial" panose="020B0604020202020204" pitchFamily="34" charset="0"/>
              <a:buChar char="•"/>
            </a:pPr>
            <a:endParaRPr lang="en-US">
              <a:solidFill>
                <a:srgbClr val="242424"/>
              </a:solidFill>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algn="l"/>
            <a:r>
              <a:rPr lang="en-US" b="0" i="0" dirty="0">
                <a:solidFill>
                  <a:srgbClr val="242424"/>
                </a:solidFill>
                <a:effectLst/>
                <a:highlight>
                  <a:srgbClr val="FFFFFF"/>
                </a:highlight>
                <a:latin typeface="source-serif-pro"/>
              </a:rPr>
              <a:t>Teaching isn’t just for the person receiving the lesson. </a:t>
            </a:r>
            <a:r>
              <a:rPr lang="en-US" b="1" i="0" dirty="0">
                <a:solidFill>
                  <a:srgbClr val="242424"/>
                </a:solidFill>
                <a:effectLst/>
                <a:highlight>
                  <a:srgbClr val="FFFFFF"/>
                </a:highlight>
                <a:latin typeface="source-serif-pro"/>
              </a:rPr>
              <a:t>It’s for you too</a:t>
            </a:r>
            <a:endParaRPr lang="en-US" b="0" i="0" dirty="0">
              <a:solidFill>
                <a:srgbClr val="242424"/>
              </a:solidFill>
              <a:effectLst/>
              <a:highlight>
                <a:srgbClr val="FFFFFF"/>
              </a:highlight>
              <a:latin typeface="source-serif-pro"/>
            </a:endParaRPr>
          </a:p>
          <a:p>
            <a:endParaRPr lang="en-CA" dirty="0"/>
          </a:p>
        </p:txBody>
      </p:sp>
    </p:spTree>
    <p:extLst>
      <p:ext uri="{BB962C8B-B14F-4D97-AF65-F5344CB8AC3E}">
        <p14:creationId xmlns:p14="http://schemas.microsoft.com/office/powerpoint/2010/main" val="3875343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005B-30DB-2DF7-F409-8B6457EF30A3}"/>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E4A6822C-08A5-0AEC-AF77-5150AB7F3613}"/>
              </a:ext>
            </a:extLst>
          </p:cNvPr>
          <p:cNvSpPr>
            <a:spLocks noGrp="1"/>
          </p:cNvSpPr>
          <p:nvPr>
            <p:ph idx="1"/>
          </p:nvPr>
        </p:nvSpPr>
        <p:spPr/>
        <p:txBody>
          <a:bodyPr/>
          <a:lstStyle/>
          <a:p>
            <a:r>
              <a:rPr lang="en-CA" dirty="0"/>
              <a:t>Coined by Jason Roberts</a:t>
            </a:r>
          </a:p>
          <a:p>
            <a:endParaRPr lang="en-CA" dirty="0"/>
          </a:p>
          <a:p>
            <a:r>
              <a:rPr lang="en-US" dirty="0"/>
              <a:t>START DOING, AMPLIFY WITH TELLING.</a:t>
            </a:r>
          </a:p>
          <a:p>
            <a:endParaRPr lang="en-US" dirty="0"/>
          </a:p>
          <a:p>
            <a:r>
              <a:rPr lang="en-US" b="0" i="0" dirty="0">
                <a:solidFill>
                  <a:srgbClr val="1F2328"/>
                </a:solidFill>
                <a:effectLst/>
                <a:highlight>
                  <a:srgbClr val="FFFFFF"/>
                </a:highlight>
                <a:latin typeface="Mona Sans"/>
              </a:rPr>
              <a:t>The goal is not to become famous, the goal is to increase the chances of luck finding us.</a:t>
            </a:r>
            <a:endParaRPr lang="en-CA" dirty="0"/>
          </a:p>
        </p:txBody>
      </p:sp>
    </p:spTree>
    <p:extLst>
      <p:ext uri="{BB962C8B-B14F-4D97-AF65-F5344CB8AC3E}">
        <p14:creationId xmlns:p14="http://schemas.microsoft.com/office/powerpoint/2010/main" val="1780042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BAE4-7376-23A4-B38D-AA5768AC943C}"/>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C0CB419B-20FC-A10A-CCB2-3AE360A5884B}"/>
              </a:ext>
            </a:extLst>
          </p:cNvPr>
          <p:cNvSpPr>
            <a:spLocks noGrp="1"/>
          </p:cNvSpPr>
          <p:nvPr>
            <p:ph idx="1"/>
          </p:nvPr>
        </p:nvSpPr>
        <p:spPr/>
        <p:txBody>
          <a:bodyPr/>
          <a:lstStyle/>
          <a:p>
            <a:pPr marL="0" indent="0">
              <a:buNone/>
            </a:pPr>
            <a:endParaRPr lang="en-US" b="0" i="1" dirty="0">
              <a:solidFill>
                <a:srgbClr val="1F2328"/>
              </a:solidFill>
              <a:effectLst/>
              <a:highlight>
                <a:srgbClr val="FFFFFF"/>
              </a:highlight>
              <a:latin typeface="Mona Sans"/>
            </a:endParaRPr>
          </a:p>
          <a:p>
            <a:pPr marL="0" indent="0">
              <a:buNone/>
            </a:pPr>
            <a:endParaRPr lang="en-US" i="1" dirty="0">
              <a:solidFill>
                <a:srgbClr val="1F2328"/>
              </a:solidFill>
              <a:highlight>
                <a:srgbClr val="FFFFFF"/>
              </a:highlight>
              <a:latin typeface="Mona Sans"/>
            </a:endParaRPr>
          </a:p>
          <a:p>
            <a:pPr marL="0" indent="0">
              <a:buNone/>
            </a:pPr>
            <a:r>
              <a:rPr lang="en-US" b="0" i="1" dirty="0">
                <a:solidFill>
                  <a:srgbClr val="1F2328"/>
                </a:solidFill>
                <a:effectLst/>
                <a:highlight>
                  <a:srgbClr val="FFFFFF"/>
                </a:highlight>
                <a:latin typeface="Mona Sans"/>
              </a:rPr>
              <a:t>"The amount of serendipity that will occur in your life, your Luck Surface Area, is directly proportional to the degree to which you </a:t>
            </a:r>
            <a:r>
              <a:rPr lang="en-US" b="1" i="1" dirty="0">
                <a:solidFill>
                  <a:srgbClr val="1F2328"/>
                </a:solidFill>
                <a:effectLst/>
                <a:highlight>
                  <a:srgbClr val="FFFFFF"/>
                </a:highlight>
                <a:latin typeface="Mona Sans"/>
              </a:rPr>
              <a:t>do something</a:t>
            </a:r>
            <a:r>
              <a:rPr lang="en-US" b="0" i="1" dirty="0">
                <a:solidFill>
                  <a:srgbClr val="1F2328"/>
                </a:solidFill>
                <a:effectLst/>
                <a:highlight>
                  <a:srgbClr val="FFFFFF"/>
                </a:highlight>
                <a:latin typeface="Mona Sans"/>
              </a:rPr>
              <a:t> you’re passionate about combined with the total number of people to whom this is </a:t>
            </a:r>
            <a:r>
              <a:rPr lang="en-US" b="1" i="1" dirty="0">
                <a:solidFill>
                  <a:srgbClr val="1F2328"/>
                </a:solidFill>
                <a:effectLst/>
                <a:highlight>
                  <a:srgbClr val="FFFFFF"/>
                </a:highlight>
                <a:latin typeface="Mona Sans"/>
              </a:rPr>
              <a:t>effectively communicated</a:t>
            </a:r>
            <a:r>
              <a:rPr lang="en-US" b="0" i="1" dirty="0">
                <a:solidFill>
                  <a:srgbClr val="1F2328"/>
                </a:solidFill>
                <a:effectLst/>
                <a:highlight>
                  <a:srgbClr val="FFFFFF"/>
                </a:highlight>
                <a:latin typeface="Mona Sans"/>
              </a:rPr>
              <a:t>.“</a:t>
            </a:r>
          </a:p>
          <a:p>
            <a:endParaRPr lang="en-US" i="1" dirty="0">
              <a:solidFill>
                <a:srgbClr val="1F2328"/>
              </a:solidFill>
              <a:highlight>
                <a:srgbClr val="FFFFFF"/>
              </a:highlight>
              <a:latin typeface="Mona Sans"/>
            </a:endParaRPr>
          </a:p>
        </p:txBody>
      </p:sp>
    </p:spTree>
    <p:extLst>
      <p:ext uri="{BB962C8B-B14F-4D97-AF65-F5344CB8AC3E}">
        <p14:creationId xmlns:p14="http://schemas.microsoft.com/office/powerpoint/2010/main" val="60137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853DE-9323-CB2E-16B0-2AA36FAC043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12BF3F1-0C0C-CA65-4FF7-0D30AAEC1786}"/>
              </a:ext>
            </a:extLst>
          </p:cNvPr>
          <p:cNvSpPr>
            <a:spLocks noGrp="1"/>
          </p:cNvSpPr>
          <p:nvPr>
            <p:ph idx="1"/>
          </p:nvPr>
        </p:nvSpPr>
        <p:spPr/>
        <p:txBody>
          <a:bodyPr>
            <a:normAutofit fontScale="77500" lnSpcReduction="20000"/>
          </a:bodyPr>
          <a:lstStyle/>
          <a:p>
            <a:r>
              <a:rPr lang="en-US" dirty="0"/>
              <a:t>L = D * T, where L is luck, D is doing and T is telling. </a:t>
            </a:r>
          </a:p>
          <a:p>
            <a:endParaRPr lang="en-US" dirty="0"/>
          </a:p>
          <a:p>
            <a:r>
              <a:rPr lang="en-US" dirty="0"/>
              <a:t>Luck = (Passionate) Doing x (Effective) Telling.</a:t>
            </a:r>
          </a:p>
          <a:p>
            <a:r>
              <a:rPr lang="en-US" dirty="0"/>
              <a:t>The more things you do multiplied by the more people you tell, the larger your Luck Surface Area becomes. The larger your Luck Surface Area, the more likely you are to catch luck as it flows by.</a:t>
            </a:r>
          </a:p>
          <a:p>
            <a:endParaRPr lang="en-US" dirty="0"/>
          </a:p>
          <a:p>
            <a:r>
              <a:rPr lang="en-US" dirty="0"/>
              <a:t>when people become aware of your expertise, some percentage of them will take action to capture that value, but quite often it will be in a way you would never have predicted.”</a:t>
            </a:r>
          </a:p>
          <a:p>
            <a:endParaRPr lang="en-US" dirty="0"/>
          </a:p>
          <a:p>
            <a:r>
              <a:rPr lang="en-US" b="0" i="0" dirty="0">
                <a:solidFill>
                  <a:srgbClr val="333738"/>
                </a:solidFill>
                <a:effectLst/>
                <a:highlight>
                  <a:srgbClr val="FFFFFF"/>
                </a:highlight>
                <a:latin typeface="Roboto" panose="02000000000000000000" pitchFamily="2" charset="0"/>
              </a:rPr>
              <a:t>Roberts also pointed to the infectious nature of passion, and that taking action and sharing your passion will tend to attract others towards it, again amplified by the number of people who know about it. </a:t>
            </a:r>
            <a:endParaRPr lang="en-US" dirty="0"/>
          </a:p>
          <a:p>
            <a:endParaRPr lang="en-US" dirty="0"/>
          </a:p>
          <a:p>
            <a:endParaRPr lang="en-US" dirty="0"/>
          </a:p>
          <a:p>
            <a:endParaRPr lang="en-CA" dirty="0"/>
          </a:p>
        </p:txBody>
      </p:sp>
    </p:spTree>
    <p:extLst>
      <p:ext uri="{BB962C8B-B14F-4D97-AF65-F5344CB8AC3E}">
        <p14:creationId xmlns:p14="http://schemas.microsoft.com/office/powerpoint/2010/main" val="2885547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26E9-2523-3258-ECD5-AAEE1879ADE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767CBBD-AEEE-68F4-B1AA-8DA1A68746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474186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62C8-0EB7-D3FA-E2AC-1AFF873EE2DD}"/>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4D91BCCB-D2EC-6703-70CD-DF46E1254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6150" y="2096294"/>
            <a:ext cx="5219700" cy="3810000"/>
          </a:xfrm>
        </p:spPr>
      </p:pic>
      <p:pic>
        <p:nvPicPr>
          <p:cNvPr id="4" name="Picture 3">
            <a:extLst>
              <a:ext uri="{FF2B5EF4-FFF2-40B4-BE49-F238E27FC236}">
                <a16:creationId xmlns:a16="http://schemas.microsoft.com/office/drawing/2014/main" id="{9B0C095F-B012-D16D-7E33-E4FF9CB71EC3}"/>
              </a:ext>
            </a:extLst>
          </p:cNvPr>
          <p:cNvPicPr>
            <a:picLocks noChangeAspect="1"/>
          </p:cNvPicPr>
          <p:nvPr/>
        </p:nvPicPr>
        <p:blipFill>
          <a:blip r:embed="rId3"/>
          <a:stretch>
            <a:fillRect/>
          </a:stretch>
        </p:blipFill>
        <p:spPr>
          <a:xfrm>
            <a:off x="4236559" y="5961350"/>
            <a:ext cx="3718882" cy="350550"/>
          </a:xfrm>
          <a:prstGeom prst="rect">
            <a:avLst/>
          </a:prstGeom>
        </p:spPr>
      </p:pic>
    </p:spTree>
    <p:extLst>
      <p:ext uri="{BB962C8B-B14F-4D97-AF65-F5344CB8AC3E}">
        <p14:creationId xmlns:p14="http://schemas.microsoft.com/office/powerpoint/2010/main" val="320064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96F5-5C20-7C26-D8D5-B9168C6ACDC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29EE503-6DDE-4083-914F-08C1E80ABD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7148" y="1825625"/>
            <a:ext cx="4457704" cy="4351338"/>
          </a:xfrm>
        </p:spPr>
      </p:pic>
    </p:spTree>
    <p:extLst>
      <p:ext uri="{BB962C8B-B14F-4D97-AF65-F5344CB8AC3E}">
        <p14:creationId xmlns:p14="http://schemas.microsoft.com/office/powerpoint/2010/main" val="117869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E373-CCEE-CD6A-B572-DEE213BE11D2}"/>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802B1AC-1304-15FB-DD8A-95E385972F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4089" y="1825625"/>
            <a:ext cx="6523821" cy="4351338"/>
          </a:xfrm>
        </p:spPr>
      </p:pic>
    </p:spTree>
    <p:extLst>
      <p:ext uri="{BB962C8B-B14F-4D97-AF65-F5344CB8AC3E}">
        <p14:creationId xmlns:p14="http://schemas.microsoft.com/office/powerpoint/2010/main" val="126807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4DC7-883C-97E1-BD0F-19F1B6A5523A}"/>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C915806B-A44A-CEF0-26CA-B4C63742E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851" y="1825625"/>
            <a:ext cx="8028298" cy="4351338"/>
          </a:xfrm>
        </p:spPr>
      </p:pic>
    </p:spTree>
    <p:extLst>
      <p:ext uri="{BB962C8B-B14F-4D97-AF65-F5344CB8AC3E}">
        <p14:creationId xmlns:p14="http://schemas.microsoft.com/office/powerpoint/2010/main" val="1618077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FAC3-F354-D22D-2323-B23CB745788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6B509C9-230D-A1FA-F2A9-BA61AB9DBCE5}"/>
              </a:ext>
            </a:extLst>
          </p:cNvPr>
          <p:cNvSpPr>
            <a:spLocks noGrp="1"/>
          </p:cNvSpPr>
          <p:nvPr>
            <p:ph idx="1"/>
          </p:nvPr>
        </p:nvSpPr>
        <p:spPr/>
        <p:txBody>
          <a:bodyPr/>
          <a:lstStyle/>
          <a:p>
            <a:endParaRPr lang="en-US" dirty="0"/>
          </a:p>
          <a:p>
            <a:r>
              <a:rPr lang="en-US" dirty="0"/>
              <a:t>The law of averages refers the common belief that the relative frequency of an event should correspond to its probability. For example, if the probability of heads in a fair coin toss is 50%, then according to the law of averages, the proportion of heads in a series of tosses should be close to 50%.</a:t>
            </a:r>
          </a:p>
          <a:p>
            <a:endParaRPr lang="en-CA" dirty="0"/>
          </a:p>
        </p:txBody>
      </p:sp>
    </p:spTree>
    <p:extLst>
      <p:ext uri="{BB962C8B-B14F-4D97-AF65-F5344CB8AC3E}">
        <p14:creationId xmlns:p14="http://schemas.microsoft.com/office/powerpoint/2010/main" val="3587041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645C-A694-2BA9-4E3D-6ECDD68C8B1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5454F15-4E2F-4CCF-AFA6-0382724164CA}"/>
              </a:ext>
            </a:extLst>
          </p:cNvPr>
          <p:cNvSpPr>
            <a:spLocks noGrp="1"/>
          </p:cNvSpPr>
          <p:nvPr>
            <p:ph idx="1"/>
          </p:nvPr>
        </p:nvSpPr>
        <p:spPr/>
        <p:txBody>
          <a:bodyPr/>
          <a:lstStyle/>
          <a:p>
            <a:r>
              <a:rPr lang="en-US" dirty="0"/>
              <a:t>Tina Seelig, Stanford professor and the creator of </a:t>
            </a:r>
            <a:r>
              <a:rPr lang="en-US" dirty="0" err="1"/>
              <a:t>Framestorming</a:t>
            </a:r>
            <a:r>
              <a:rPr lang="en-US" dirty="0"/>
              <a:t>, has been studying entrepreneurs and luck for some time. Her reframing of how to view luck aligns well with this model. </a:t>
            </a:r>
          </a:p>
          <a:p>
            <a:endParaRPr lang="en-US" dirty="0"/>
          </a:p>
          <a:p>
            <a:r>
              <a:rPr lang="en-US" dirty="0"/>
              <a:t>Seelig explains: “Luck is rarely a lightning strike, isolated and dramatic. It’s much more like the wind, blowing constantly. Sometimes it’s calm, and sometimes it blows in gusts. And sometimes it comes from directions that you didn’t even imagine.</a:t>
            </a:r>
            <a:endParaRPr lang="en-CA" dirty="0"/>
          </a:p>
        </p:txBody>
      </p:sp>
    </p:spTree>
    <p:extLst>
      <p:ext uri="{BB962C8B-B14F-4D97-AF65-F5344CB8AC3E}">
        <p14:creationId xmlns:p14="http://schemas.microsoft.com/office/powerpoint/2010/main" val="1558666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7FD2-579F-97BB-748B-C0C3B01A3C7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E40EA07-EE0D-05B4-2F98-DD6E07759875}"/>
              </a:ext>
            </a:extLst>
          </p:cNvPr>
          <p:cNvSpPr>
            <a:spLocks noGrp="1"/>
          </p:cNvSpPr>
          <p:nvPr>
            <p:ph idx="1"/>
          </p:nvPr>
        </p:nvSpPr>
        <p:spPr/>
        <p:txBody>
          <a:bodyPr/>
          <a:lstStyle/>
          <a:p>
            <a:r>
              <a:rPr lang="en-US" b="1" i="0" dirty="0">
                <a:solidFill>
                  <a:srgbClr val="1F2328"/>
                </a:solidFill>
                <a:effectLst/>
                <a:highlight>
                  <a:srgbClr val="FFFFFF"/>
                </a:highlight>
                <a:latin typeface="Hubot Sans"/>
              </a:rPr>
              <a:t>Whatever you’re excited about, be excited about it publicly.</a:t>
            </a:r>
          </a:p>
          <a:p>
            <a:endParaRPr lang="en-US" b="1" dirty="0">
              <a:solidFill>
                <a:srgbClr val="1F2328"/>
              </a:solidFill>
              <a:highlight>
                <a:srgbClr val="FFFFFF"/>
              </a:highlight>
              <a:latin typeface="Hubot Sans"/>
            </a:endParaRPr>
          </a:p>
          <a:p>
            <a:r>
              <a:rPr lang="en-US" dirty="0"/>
              <a:t>blogging, podcasting, commenting in online discussions, and following up with every customer and user, you increase the likelihood of having a serendipitous moment. It’s a fun concept to consider – but perhaps less of a scientific occurrence than yet another example of the Law of Averages.</a:t>
            </a:r>
            <a:endParaRPr lang="en-CA" dirty="0"/>
          </a:p>
        </p:txBody>
      </p:sp>
    </p:spTree>
    <p:extLst>
      <p:ext uri="{BB962C8B-B14F-4D97-AF65-F5344CB8AC3E}">
        <p14:creationId xmlns:p14="http://schemas.microsoft.com/office/powerpoint/2010/main" val="3932611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95E9-9275-6617-0699-CCECC1217BD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A89812A-BCF8-051E-0605-CDA13224692F}"/>
              </a:ext>
            </a:extLst>
          </p:cNvPr>
          <p:cNvSpPr>
            <a:spLocks noGrp="1"/>
          </p:cNvSpPr>
          <p:nvPr>
            <p:ph idx="1"/>
          </p:nvPr>
        </p:nvSpPr>
        <p:spPr/>
        <p:txBody>
          <a:bodyPr/>
          <a:lstStyle/>
          <a:p>
            <a:r>
              <a:rPr lang="en-US" b="0" i="0" dirty="0">
                <a:solidFill>
                  <a:srgbClr val="333738"/>
                </a:solidFill>
                <a:effectLst/>
                <a:highlight>
                  <a:srgbClr val="FFFFFF"/>
                </a:highlight>
                <a:latin typeface="Roboto" panose="02000000000000000000" pitchFamily="2" charset="0"/>
              </a:rPr>
              <a:t>This includes engaging with people from a place of care and generosity rather than focusing on selling or personal gain. It also means connecting with the right platforms and communities who might be interested in what you’re doing and are passionate about. </a:t>
            </a:r>
            <a:endParaRPr lang="en-CA" dirty="0"/>
          </a:p>
        </p:txBody>
      </p:sp>
    </p:spTree>
    <p:extLst>
      <p:ext uri="{BB962C8B-B14F-4D97-AF65-F5344CB8AC3E}">
        <p14:creationId xmlns:p14="http://schemas.microsoft.com/office/powerpoint/2010/main" val="1352327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078-749B-D34D-8731-BC23D0A42EC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C998FA9-25A0-7B6F-A720-8F81B48CE001}"/>
              </a:ext>
            </a:extLst>
          </p:cNvPr>
          <p:cNvSpPr>
            <a:spLocks noGrp="1"/>
          </p:cNvSpPr>
          <p:nvPr>
            <p:ph idx="1"/>
          </p:nvPr>
        </p:nvSpPr>
        <p:spPr/>
        <p:txBody>
          <a:bodyPr/>
          <a:lstStyle/>
          <a:p>
            <a:pPr algn="l"/>
            <a:r>
              <a:rPr lang="en-US" b="1" i="0" dirty="0">
                <a:solidFill>
                  <a:srgbClr val="1F2328"/>
                </a:solidFill>
                <a:effectLst/>
                <a:highlight>
                  <a:srgbClr val="FFFFFF"/>
                </a:highlight>
                <a:latin typeface="Mona Sans"/>
              </a:rPr>
              <a:t>Share Your Learnings at a Sustainable Pace</a:t>
            </a:r>
          </a:p>
          <a:p>
            <a:r>
              <a:rPr lang="en-US" b="0" i="0" dirty="0">
                <a:solidFill>
                  <a:srgbClr val="1F2328"/>
                </a:solidFill>
                <a:effectLst/>
                <a:highlight>
                  <a:srgbClr val="FFFFFF"/>
                </a:highlight>
                <a:latin typeface="Mona Sans"/>
              </a:rPr>
              <a:t> </a:t>
            </a:r>
            <a:r>
              <a:rPr lang="en-US" b="0" i="0" u="none" strike="noStrike" dirty="0">
                <a:solidFill>
                  <a:srgbClr val="4969ED"/>
                </a:solidFill>
                <a:effectLst/>
                <a:highlight>
                  <a:srgbClr val="FFFFFF"/>
                </a:highlight>
                <a:latin typeface="Mona Sans"/>
                <a:hlinkClick r:id="rId2"/>
              </a:rPr>
              <a:t>Atomic Habits</a:t>
            </a:r>
            <a:r>
              <a:rPr lang="en-US" b="0" i="0" dirty="0">
                <a:solidFill>
                  <a:srgbClr val="1F2328"/>
                </a:solidFill>
                <a:effectLst/>
                <a:highlight>
                  <a:srgbClr val="FFFFFF"/>
                </a:highlight>
                <a:latin typeface="Mona Sans"/>
              </a:rPr>
              <a:t> by James Clear is that, over time, it’s generally more impactful to make small, consistent progress towards an identity-based goal (like being someone who runs regularly) than inconsistently focusing on one huge goal (like running a marathon).</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Teaching reveals gaps in our knowledge. When we're aware of those gaps, we become more humble, and we ask more question </a:t>
            </a:r>
            <a:br>
              <a:rPr lang="en-US" dirty="0"/>
            </a:br>
            <a:endParaRPr lang="en-CA" dirty="0"/>
          </a:p>
        </p:txBody>
      </p:sp>
    </p:spTree>
    <p:extLst>
      <p:ext uri="{BB962C8B-B14F-4D97-AF65-F5344CB8AC3E}">
        <p14:creationId xmlns:p14="http://schemas.microsoft.com/office/powerpoint/2010/main" val="1382203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ADAF-122A-F2BA-074F-55CFFF9C846A}"/>
              </a:ext>
            </a:extLst>
          </p:cNvPr>
          <p:cNvSpPr>
            <a:spLocks noGrp="1"/>
          </p:cNvSpPr>
          <p:nvPr>
            <p:ph type="title"/>
          </p:nvPr>
        </p:nvSpPr>
        <p:spPr/>
        <p:txBody>
          <a:bodyPr/>
          <a:lstStyle/>
          <a:p>
            <a:r>
              <a:rPr lang="en-CA" b="0" i="0" dirty="0">
                <a:solidFill>
                  <a:srgbClr val="1F2328"/>
                </a:solidFill>
                <a:effectLst/>
                <a:highlight>
                  <a:srgbClr val="FFFFFF"/>
                </a:highlight>
                <a:latin typeface="Mona Sans"/>
              </a:rPr>
              <a:t>process, care, and craft</a:t>
            </a:r>
            <a:endParaRPr lang="en-CA" dirty="0"/>
          </a:p>
        </p:txBody>
      </p:sp>
      <p:sp>
        <p:nvSpPr>
          <p:cNvPr id="3" name="Content Placeholder 2">
            <a:extLst>
              <a:ext uri="{FF2B5EF4-FFF2-40B4-BE49-F238E27FC236}">
                <a16:creationId xmlns:a16="http://schemas.microsoft.com/office/drawing/2014/main" id="{33D86B02-AEF2-2387-ADD5-3763EB8923C7}"/>
              </a:ext>
            </a:extLst>
          </p:cNvPr>
          <p:cNvSpPr>
            <a:spLocks noGrp="1"/>
          </p:cNvSpPr>
          <p:nvPr>
            <p:ph idx="1"/>
          </p:nvPr>
        </p:nvSpPr>
        <p:spPr/>
        <p:txBody>
          <a:bodyPr/>
          <a:lstStyle/>
          <a:p>
            <a:r>
              <a:rPr lang="en-US" b="0" i="0">
                <a:solidFill>
                  <a:srgbClr val="1F2328"/>
                </a:solidFill>
                <a:effectLst/>
                <a:highlight>
                  <a:srgbClr val="FFFFFF"/>
                </a:highlight>
                <a:latin typeface="Mona Sans"/>
              </a:rPr>
              <a:t>Digital gardening embraces the idea that the process of documenting is more important than the final presentation.</a:t>
            </a:r>
            <a:endParaRPr lang="en-CA" dirty="0"/>
          </a:p>
        </p:txBody>
      </p:sp>
    </p:spTree>
    <p:extLst>
      <p:ext uri="{BB962C8B-B14F-4D97-AF65-F5344CB8AC3E}">
        <p14:creationId xmlns:p14="http://schemas.microsoft.com/office/powerpoint/2010/main" val="397074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AC94-3D16-93AF-EBA4-333B88F77C01}"/>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C6476F3-E168-4BF6-7E6D-33C9D7B0E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8612" y="2882106"/>
            <a:ext cx="3914775" cy="2238375"/>
          </a:xfrm>
        </p:spPr>
      </p:pic>
      <p:sp>
        <p:nvSpPr>
          <p:cNvPr id="4" name="TextBox 3">
            <a:extLst>
              <a:ext uri="{FF2B5EF4-FFF2-40B4-BE49-F238E27FC236}">
                <a16:creationId xmlns:a16="http://schemas.microsoft.com/office/drawing/2014/main" id="{E2BAA15C-C836-CDEE-316E-CCCAC7107E54}"/>
              </a:ext>
            </a:extLst>
          </p:cNvPr>
          <p:cNvSpPr txBox="1"/>
          <p:nvPr/>
        </p:nvSpPr>
        <p:spPr>
          <a:xfrm>
            <a:off x="838200" y="1824732"/>
            <a:ext cx="7076377" cy="646331"/>
          </a:xfrm>
          <a:prstGeom prst="rect">
            <a:avLst/>
          </a:prstGeom>
          <a:noFill/>
        </p:spPr>
        <p:txBody>
          <a:bodyPr wrap="square">
            <a:spAutoFit/>
          </a:bodyPr>
          <a:lstStyle/>
          <a:p>
            <a:r>
              <a:rPr lang="en-CA" dirty="0"/>
              <a:t>“The person who says he knows what he thinks but cannot express it usually does not know what he thinks.” — Mortimer Adler</a:t>
            </a:r>
          </a:p>
        </p:txBody>
      </p:sp>
    </p:spTree>
    <p:extLst>
      <p:ext uri="{BB962C8B-B14F-4D97-AF65-F5344CB8AC3E}">
        <p14:creationId xmlns:p14="http://schemas.microsoft.com/office/powerpoint/2010/main" val="1540734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3102-812B-E09A-C08A-0BFDD60FCF76}"/>
              </a:ext>
            </a:extLst>
          </p:cNvPr>
          <p:cNvSpPr>
            <a:spLocks noGrp="1"/>
          </p:cNvSpPr>
          <p:nvPr>
            <p:ph type="title"/>
          </p:nvPr>
        </p:nvSpPr>
        <p:spPr/>
        <p:txBody>
          <a:bodyPr/>
          <a:lstStyle/>
          <a:p>
            <a:r>
              <a:rPr lang="en-CA" dirty="0"/>
              <a:t>What’s your superpower?</a:t>
            </a:r>
          </a:p>
        </p:txBody>
      </p:sp>
      <p:pic>
        <p:nvPicPr>
          <p:cNvPr id="5" name="Content Placeholder 4">
            <a:extLst>
              <a:ext uri="{FF2B5EF4-FFF2-40B4-BE49-F238E27FC236}">
                <a16:creationId xmlns:a16="http://schemas.microsoft.com/office/drawing/2014/main" id="{28EF51CC-A53E-2A7F-079E-385D1DB228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0063" y="1825625"/>
            <a:ext cx="6091873" cy="4351338"/>
          </a:xfrm>
        </p:spPr>
      </p:pic>
    </p:spTree>
    <p:extLst>
      <p:ext uri="{BB962C8B-B14F-4D97-AF65-F5344CB8AC3E}">
        <p14:creationId xmlns:p14="http://schemas.microsoft.com/office/powerpoint/2010/main" val="763134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CE51-FFC4-9039-AEE8-977EB52A2F6E}"/>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7D5EE0A-4A0C-F44B-518F-246AE22C4277}"/>
              </a:ext>
            </a:extLst>
          </p:cNvPr>
          <p:cNvSpPr>
            <a:spLocks noGrp="1"/>
          </p:cNvSpPr>
          <p:nvPr>
            <p:ph idx="1"/>
          </p:nvPr>
        </p:nvSpPr>
        <p:spPr/>
        <p:txBody>
          <a:bodyPr>
            <a:normAutofit fontScale="92500" lnSpcReduction="10000"/>
          </a:bodyPr>
          <a:lstStyle/>
          <a:p>
            <a:r>
              <a:rPr lang="en-CA" dirty="0">
                <a:hlinkClick r:id="rId2"/>
              </a:rPr>
              <a:t>https://www.swyx.io/create-luck</a:t>
            </a:r>
            <a:endParaRPr lang="en-CA" dirty="0"/>
          </a:p>
          <a:p>
            <a:endParaRPr lang="en-CA" dirty="0"/>
          </a:p>
          <a:p>
            <a:r>
              <a:rPr lang="en-CA" dirty="0">
                <a:hlinkClick r:id="rId3"/>
              </a:rPr>
              <a:t>https://github.com/readme/guides/publishing-your-work</a:t>
            </a:r>
            <a:endParaRPr lang="en-CA" dirty="0"/>
          </a:p>
          <a:p>
            <a:endParaRPr lang="en-CA" dirty="0"/>
          </a:p>
          <a:p>
            <a:r>
              <a:rPr lang="en-CA" dirty="0">
                <a:hlinkClick r:id="rId4"/>
              </a:rPr>
              <a:t>https://modelthinkers.com/mental-model/surface-area-of-luck</a:t>
            </a:r>
            <a:endParaRPr lang="en-CA" dirty="0"/>
          </a:p>
          <a:p>
            <a:endParaRPr lang="en-CA" dirty="0"/>
          </a:p>
          <a:p>
            <a:r>
              <a:rPr lang="en-CA" dirty="0">
                <a:hlinkClick r:id="rId5"/>
              </a:rPr>
              <a:t>https://github.com/readme/guides/public-documentation</a:t>
            </a:r>
            <a:endParaRPr lang="en-CA" dirty="0"/>
          </a:p>
          <a:p>
            <a:endParaRPr lang="en-CA" dirty="0"/>
          </a:p>
          <a:p>
            <a:r>
              <a:rPr lang="en-CA" dirty="0">
                <a:hlinkClick r:id="rId6"/>
              </a:rPr>
              <a:t>https://www.skmurphy.com/blog/2019/04/03/increase-your-luck-surface-area-to-get-more-customers/</a:t>
            </a:r>
            <a:endParaRPr lang="en-CA" dirty="0"/>
          </a:p>
          <a:p>
            <a:endParaRPr lang="en-CA" dirty="0"/>
          </a:p>
        </p:txBody>
      </p:sp>
    </p:spTree>
    <p:extLst>
      <p:ext uri="{BB962C8B-B14F-4D97-AF65-F5344CB8AC3E}">
        <p14:creationId xmlns:p14="http://schemas.microsoft.com/office/powerpoint/2010/main" val="258744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F335-D377-6EC2-BB18-C595B4049382}"/>
              </a:ext>
            </a:extLst>
          </p:cNvPr>
          <p:cNvSpPr>
            <a:spLocks noGrp="1"/>
          </p:cNvSpPr>
          <p:nvPr>
            <p:ph type="title"/>
          </p:nvPr>
        </p:nvSpPr>
        <p:spPr/>
        <p:txBody>
          <a:bodyPr/>
          <a:lstStyle/>
          <a:p>
            <a:r>
              <a:rPr lang="en-CA" dirty="0">
                <a:solidFill>
                  <a:srgbClr val="1F2328"/>
                </a:solidFill>
                <a:highlight>
                  <a:srgbClr val="FFFFFF"/>
                </a:highlight>
                <a:latin typeface="Mona Sans"/>
              </a:rPr>
              <a:t>T</a:t>
            </a:r>
            <a:r>
              <a:rPr lang="en-CA" b="0" i="0" dirty="0">
                <a:solidFill>
                  <a:srgbClr val="1F2328"/>
                </a:solidFill>
                <a:effectLst/>
                <a:highlight>
                  <a:srgbClr val="FFFFFF"/>
                </a:highlight>
                <a:latin typeface="Mona Sans"/>
              </a:rPr>
              <a:t>alk Driven Development</a:t>
            </a:r>
            <a:endParaRPr lang="en-CA" dirty="0"/>
          </a:p>
        </p:txBody>
      </p:sp>
      <p:sp>
        <p:nvSpPr>
          <p:cNvPr id="3" name="Content Placeholder 2">
            <a:extLst>
              <a:ext uri="{FF2B5EF4-FFF2-40B4-BE49-F238E27FC236}">
                <a16:creationId xmlns:a16="http://schemas.microsoft.com/office/drawing/2014/main" id="{A3B93A78-ABE8-E4CF-8BB9-DE3989EFE5B1}"/>
              </a:ext>
            </a:extLst>
          </p:cNvPr>
          <p:cNvSpPr>
            <a:spLocks noGrp="1"/>
          </p:cNvSpPr>
          <p:nvPr>
            <p:ph idx="1"/>
          </p:nvPr>
        </p:nvSpPr>
        <p:spPr/>
        <p:txBody>
          <a:bodyPr/>
          <a:lstStyle/>
          <a:p>
            <a:r>
              <a:rPr lang="en-US" dirty="0">
                <a:solidFill>
                  <a:srgbClr val="1F2328"/>
                </a:solidFill>
                <a:highlight>
                  <a:srgbClr val="FFFFFF"/>
                </a:highlight>
                <a:latin typeface="Mona Sans"/>
              </a:rPr>
              <a:t>C</a:t>
            </a:r>
            <a:r>
              <a:rPr lang="en-US" b="0" i="0" dirty="0">
                <a:solidFill>
                  <a:srgbClr val="1F2328"/>
                </a:solidFill>
                <a:effectLst/>
                <a:highlight>
                  <a:srgbClr val="FFFFFF"/>
                </a:highlight>
                <a:latin typeface="Mona Sans"/>
              </a:rPr>
              <a:t>ommitting to speaking on a particular topic can lead to a developer learning something new in the process of experimenting with new technologies in preparation for a presentation</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Teaching brings superpowers that span beyond software development</a:t>
            </a:r>
            <a:endParaRPr lang="en-CA" dirty="0"/>
          </a:p>
        </p:txBody>
      </p:sp>
    </p:spTree>
    <p:extLst>
      <p:ext uri="{BB962C8B-B14F-4D97-AF65-F5344CB8AC3E}">
        <p14:creationId xmlns:p14="http://schemas.microsoft.com/office/powerpoint/2010/main" val="1705281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E480-F0B3-2016-5134-666EFC0BC737}"/>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FED35D3-05E8-E9EC-AF3C-3D377F3C181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0488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0E6D-0B94-D214-1C22-A4D477F5EA83}"/>
              </a:ext>
            </a:extLst>
          </p:cNvPr>
          <p:cNvSpPr>
            <a:spLocks noGrp="1"/>
          </p:cNvSpPr>
          <p:nvPr>
            <p:ph type="title"/>
          </p:nvPr>
        </p:nvSpPr>
        <p:spPr/>
        <p:txBody>
          <a:bodyPr/>
          <a:lstStyle/>
          <a:p>
            <a:r>
              <a:rPr lang="en-US" dirty="0"/>
              <a:t>The Protégé Effect</a:t>
            </a:r>
            <a:endParaRPr lang="en-CA" dirty="0"/>
          </a:p>
        </p:txBody>
      </p:sp>
      <p:sp>
        <p:nvSpPr>
          <p:cNvPr id="3" name="Content Placeholder 2">
            <a:extLst>
              <a:ext uri="{FF2B5EF4-FFF2-40B4-BE49-F238E27FC236}">
                <a16:creationId xmlns:a16="http://schemas.microsoft.com/office/drawing/2014/main" id="{C4438539-8587-A60F-88DC-5714B5EED000}"/>
              </a:ext>
            </a:extLst>
          </p:cNvPr>
          <p:cNvSpPr>
            <a:spLocks noGrp="1"/>
          </p:cNvSpPr>
          <p:nvPr>
            <p:ph idx="1"/>
          </p:nvPr>
        </p:nvSpPr>
        <p:spPr/>
        <p:txBody>
          <a:bodyPr/>
          <a:lstStyle/>
          <a:p>
            <a:endParaRPr lang="en-US" dirty="0"/>
          </a:p>
          <a:p>
            <a:r>
              <a:rPr lang="en-US" dirty="0"/>
              <a:t>The protégé effect is a concept in learning that suggests we learn more effectively by teaching information to others, even if those others aren’t necessarily any less knowledgeable. </a:t>
            </a:r>
          </a:p>
          <a:p>
            <a:endParaRPr lang="en-US" dirty="0"/>
          </a:p>
          <a:p>
            <a:r>
              <a:rPr lang="en-US" dirty="0"/>
              <a:t>As author Robert Heinlein puts it, ‘when one teaches, two learn’.</a:t>
            </a:r>
          </a:p>
          <a:p>
            <a:endParaRPr lang="en-CA" dirty="0"/>
          </a:p>
        </p:txBody>
      </p:sp>
    </p:spTree>
    <p:extLst>
      <p:ext uri="{BB962C8B-B14F-4D97-AF65-F5344CB8AC3E}">
        <p14:creationId xmlns:p14="http://schemas.microsoft.com/office/powerpoint/2010/main" val="82768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BD0A-A8AA-3293-5A92-AA8C1D540AB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D3F3DF2-5907-8374-22C0-A35FF67E184C}"/>
              </a:ext>
            </a:extLst>
          </p:cNvPr>
          <p:cNvSpPr>
            <a:spLocks noGrp="1"/>
          </p:cNvSpPr>
          <p:nvPr>
            <p:ph idx="1"/>
          </p:nvPr>
        </p:nvSpPr>
        <p:spPr/>
        <p:txBody>
          <a:bodyPr/>
          <a:lstStyle/>
          <a:p>
            <a:r>
              <a:rPr lang="en-US" dirty="0"/>
              <a:t>A study published in Memory &amp; Cognition in 2014 determined that just the expectation that one will need to teach can enhance one’s learning and organization of knowledge.</a:t>
            </a:r>
          </a:p>
          <a:p>
            <a:endParaRPr lang="en-US" dirty="0"/>
          </a:p>
          <a:p>
            <a:r>
              <a:rPr lang="en-US" b="0" i="0" dirty="0">
                <a:solidFill>
                  <a:srgbClr val="1F2328"/>
                </a:solidFill>
                <a:effectLst/>
                <a:highlight>
                  <a:srgbClr val="FFFFFF"/>
                </a:highlight>
                <a:latin typeface="Mona Sans"/>
              </a:rPr>
              <a:t> Best times to start teaching something is shortly after learning it</a:t>
            </a:r>
            <a:endParaRPr lang="en-CA" dirty="0"/>
          </a:p>
        </p:txBody>
      </p:sp>
    </p:spTree>
    <p:extLst>
      <p:ext uri="{BB962C8B-B14F-4D97-AF65-F5344CB8AC3E}">
        <p14:creationId xmlns:p14="http://schemas.microsoft.com/office/powerpoint/2010/main" val="247763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A0EF0-5C78-9FCB-A31E-4965985CBDDB}"/>
              </a:ext>
            </a:extLst>
          </p:cNvPr>
          <p:cNvSpPr>
            <a:spLocks noGrp="1"/>
          </p:cNvSpPr>
          <p:nvPr>
            <p:ph type="title"/>
          </p:nvPr>
        </p:nvSpPr>
        <p:spPr/>
        <p:txBody>
          <a:bodyPr/>
          <a:lstStyle/>
          <a:p>
            <a:endParaRPr lang="en-CA"/>
          </a:p>
        </p:txBody>
      </p:sp>
      <p:pic>
        <p:nvPicPr>
          <p:cNvPr id="1026" name="Picture 2" descr="Cascading publishers across VideoRoom instances | Meetecho Blog">
            <a:extLst>
              <a:ext uri="{FF2B5EF4-FFF2-40B4-BE49-F238E27FC236}">
                <a16:creationId xmlns:a16="http://schemas.microsoft.com/office/drawing/2014/main" id="{8BF3C580-0531-6D77-369C-215EF4E3E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85" y="1559777"/>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80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4338-D7E7-70F9-C56E-ECF5CB6D0E70}"/>
              </a:ext>
            </a:extLst>
          </p:cNvPr>
          <p:cNvSpPr>
            <a:spLocks noGrp="1"/>
          </p:cNvSpPr>
          <p:nvPr>
            <p:ph type="title"/>
          </p:nvPr>
        </p:nvSpPr>
        <p:spPr/>
        <p:txBody>
          <a:bodyPr/>
          <a:lstStyle/>
          <a:p>
            <a:r>
              <a:rPr lang="en-CA" dirty="0"/>
              <a:t>Cascading mentorship model </a:t>
            </a:r>
          </a:p>
        </p:txBody>
      </p:sp>
      <p:sp>
        <p:nvSpPr>
          <p:cNvPr id="3" name="Content Placeholder 2">
            <a:extLst>
              <a:ext uri="{FF2B5EF4-FFF2-40B4-BE49-F238E27FC236}">
                <a16:creationId xmlns:a16="http://schemas.microsoft.com/office/drawing/2014/main" id="{7CADD004-871F-103E-8BE4-95F1D9646489}"/>
              </a:ext>
            </a:extLst>
          </p:cNvPr>
          <p:cNvSpPr>
            <a:spLocks noGrp="1"/>
          </p:cNvSpPr>
          <p:nvPr>
            <p:ph idx="1"/>
          </p:nvPr>
        </p:nvSpPr>
        <p:spPr/>
        <p:txBody>
          <a:bodyPr>
            <a:normAutofit fontScale="92500" lnSpcReduction="20000"/>
          </a:bodyPr>
          <a:lstStyle/>
          <a:p>
            <a:r>
              <a:rPr lang="en-US" dirty="0"/>
              <a:t>The cascading mentorship model is another form of teaching that utilizes the benefits of the protégé effect, while adding new benefits.</a:t>
            </a:r>
          </a:p>
          <a:p>
            <a:endParaRPr lang="en-US" dirty="0"/>
          </a:p>
          <a:p>
            <a:r>
              <a:rPr lang="en-US" dirty="0"/>
              <a:t>In the cascading mentorship model, each student is providing mentorship to someone less experienced than them, and same goes for that person, and so on and so forth</a:t>
            </a:r>
          </a:p>
          <a:p>
            <a:endParaRPr lang="en-US" dirty="0"/>
          </a:p>
          <a:p>
            <a:r>
              <a:rPr lang="en-US" dirty="0"/>
              <a:t>This means that everyone – even the most junior person – is involved in an active, peer-led exercise that empowers people on every level of experience to understand their own area of practice more deeply. They are also encouraged to practice their coaching skills, while also analyzing the coaching they receive in order to improve their own skills. </a:t>
            </a:r>
          </a:p>
          <a:p>
            <a:endParaRPr lang="en-CA" dirty="0"/>
          </a:p>
        </p:txBody>
      </p:sp>
    </p:spTree>
    <p:extLst>
      <p:ext uri="{BB962C8B-B14F-4D97-AF65-F5344CB8AC3E}">
        <p14:creationId xmlns:p14="http://schemas.microsoft.com/office/powerpoint/2010/main" val="2328108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6E9D-3C18-068E-BCB5-5911B5382745}"/>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5A56E26E-B8C2-A96B-BCA1-A02C161564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698" y="1825625"/>
            <a:ext cx="6552603" cy="4351338"/>
          </a:xfrm>
        </p:spPr>
      </p:pic>
    </p:spTree>
    <p:extLst>
      <p:ext uri="{BB962C8B-B14F-4D97-AF65-F5344CB8AC3E}">
        <p14:creationId xmlns:p14="http://schemas.microsoft.com/office/powerpoint/2010/main" val="884444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TotalTime>
  <Words>1163</Words>
  <Application>Microsoft Office PowerPoint</Application>
  <PresentationFormat>Widescreen</PresentationFormat>
  <Paragraphs>85</Paragraphs>
  <Slides>29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Light</vt:lpstr>
      <vt:lpstr>Hubot Sans</vt:lpstr>
      <vt:lpstr>Mona Sans</vt:lpstr>
      <vt:lpstr>Roboto</vt:lpstr>
      <vt:lpstr>Segoe UI</vt:lpstr>
      <vt:lpstr>source-serif-pro</vt:lpstr>
      <vt:lpstr>Times New Roman</vt:lpstr>
      <vt:lpstr>Office Theme</vt:lpstr>
      <vt:lpstr>Talk-driven development :  Teaching can be a superpower in software engineering </vt:lpstr>
      <vt:lpstr>PowerPoint Presentation</vt:lpstr>
      <vt:lpstr>Talk Driven Development</vt:lpstr>
      <vt:lpstr>PowerPoint Presentation</vt:lpstr>
      <vt:lpstr>The Protégé Effect</vt:lpstr>
      <vt:lpstr>PowerPoint Presentation</vt:lpstr>
      <vt:lpstr>PowerPoint Presentation</vt:lpstr>
      <vt:lpstr>Cascading mentorship model </vt:lpstr>
      <vt:lpstr>PowerPoint Presentation</vt:lpstr>
      <vt:lpstr>PowerPoint Presentation</vt:lpstr>
      <vt:lpstr>Publishing your work increases your luck  </vt:lpstr>
      <vt:lpstr>Publishing your work increases your luck  </vt:lpstr>
      <vt:lpstr>SODOTO </vt:lpstr>
      <vt:lpstr>Luck Surface Area</vt:lpstr>
      <vt:lpstr>Luck Surface Area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care, and craft</vt:lpstr>
      <vt:lpstr>PowerPoint Presentation</vt:lpstr>
      <vt:lpstr>What’s your superpower?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Talk-driven development : Teaching can be a superpower in software engineering </dc:title>
  <dc:creator>Vaishnavi T V</dc:creator>
  <cp:lastModifiedBy>Vaishnavi T V</cp:lastModifiedBy>
  <cp:revision>23</cp:revision>
  <dcterms:created xsi:type="dcterms:W3CDTF">2024-05-01T22:48:07Z</dcterms:created>
  <dcterms:modified xsi:type="dcterms:W3CDTF">2024-05-10T02:34:51Z</dcterms:modified>
</cp:coreProperties>
</file>